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74" r:id="rId2"/>
    <p:sldId id="276" r:id="rId3"/>
    <p:sldId id="27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6845A-B750-4F02-B1F0-9F8359E513A3}" type="datetimeFigureOut">
              <a:rPr lang="en-US" smtClean="0"/>
              <a:t>8/27/2009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F16EE-EADE-43D2-975F-8B2F595E06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F16EE-EADE-43D2-975F-8B2F595E066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0719E2-83AC-4D27-936A-8986A1179569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1C8E6A-EA18-402A-BC82-EB9E0CA114C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4D0203-A0A3-47ED-985B-8FE6C489E6E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47915-F797-48DF-A122-5B8402ADB04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3A9493-BCA4-400A-A3B1-82FEDC8CEAD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3CC919-39DB-4D61-8E7A-382DD34BB9D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EC020-AEA2-47FF-B0FC-001201739EEB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39788F-7004-40F8-98EA-798A857B420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FDFB-B6E1-4A21-9A2C-9EECACBA2FA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FDFB-B6E1-4A21-9A2C-9EECACBA2FA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1FDFB-B6E1-4A21-9A2C-9EECACBA2FA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47922E-68F4-4429-B953-FDF5713B2EF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20596C-DF38-4F6F-A2BD-96C94E6AF1AE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6C5F96-D055-40B9-BC50-FFD58E3F890A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F0CEDA-C1C0-4618-974F-424A2310DE2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669A85-E813-44F8-8B76-65BDECD7F8E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412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412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C922773-F31A-40C2-A1D3-A1CD2A36F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B607-62AB-4831-9074-92F82A279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2101C-B11E-440C-9139-DC476B27F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6B78-A922-4D1C-A56B-1A44584A3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E247-E4C8-439B-9529-C75E30796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78C1F-4EAA-4CF4-A8E9-428CCCE49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C314-42B6-4D54-8732-9118579C2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3EEB5-1040-46FB-9C28-6BCC88B25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5835A-62C6-47DD-830A-4E2EAAF01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2CE7-D8B7-4B79-B6CB-9C6DF457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7F2B-A241-4B83-A99A-6249C3523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ABAE-563F-4A1B-85C3-B61C1755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8294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4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5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8296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6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7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8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99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0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1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2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3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4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5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6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7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8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09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8309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09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09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10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60D18C2B-4F45-4B83-BE0A-45114E535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310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1768475"/>
            <a:ext cx="8229600" cy="1736725"/>
          </a:xfrm>
        </p:spPr>
        <p:txBody>
          <a:bodyPr/>
          <a:lstStyle/>
          <a:p>
            <a:r>
              <a:rPr lang="en-US" sz="11500" dirty="0" smtClean="0"/>
              <a:t>Reformation</a:t>
            </a:r>
            <a:endParaRPr lang="en-US" sz="11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Protestantism Spreads - Zwingli</a:t>
            </a:r>
          </a:p>
        </p:txBody>
      </p:sp>
      <p:sp>
        <p:nvSpPr>
          <p:cNvPr id="1136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Ulrich Zwingli – priest in Zurich, Switzerland</a:t>
            </a:r>
          </a:p>
          <a:p>
            <a:pPr eaLnBrk="1" hangingPunct="1">
              <a:defRPr/>
            </a:pPr>
            <a:r>
              <a:rPr lang="en-US" smtClean="0"/>
              <a:t>Zwinglian Reformation</a:t>
            </a:r>
          </a:p>
          <a:p>
            <a:pPr lvl="1" eaLnBrk="1" hangingPunct="1">
              <a:defRPr/>
            </a:pPr>
            <a:r>
              <a:rPr lang="en-US" smtClean="0"/>
              <a:t>Banned all religious relics &amp; images </a:t>
            </a:r>
          </a:p>
          <a:p>
            <a:pPr lvl="1" eaLnBrk="1" hangingPunct="1">
              <a:defRPr/>
            </a:pPr>
            <a:r>
              <a:rPr lang="en-US" smtClean="0"/>
              <a:t>Whitewashed all church interiors</a:t>
            </a:r>
          </a:p>
          <a:p>
            <a:pPr lvl="1" eaLnBrk="1" hangingPunct="1">
              <a:defRPr/>
            </a:pPr>
            <a:r>
              <a:rPr lang="en-US" smtClean="0"/>
              <a:t>No music in church services</a:t>
            </a:r>
          </a:p>
          <a:p>
            <a:pPr lvl="1" eaLnBrk="1" hangingPunct="1">
              <a:defRPr/>
            </a:pPr>
            <a:r>
              <a:rPr lang="en-US" smtClean="0"/>
              <a:t>Does note merge w/Luther b/c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  can’t agree with the meaning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mtClean="0"/>
              <a:t>  of communion</a:t>
            </a:r>
          </a:p>
        </p:txBody>
      </p:sp>
      <p:pic>
        <p:nvPicPr>
          <p:cNvPr id="30724" name="Picture 5" descr="33440_Zwingli-Ulri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810000"/>
            <a:ext cx="2720975" cy="256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Protestantism Spreads - Calvin</a:t>
            </a:r>
          </a:p>
        </p:txBody>
      </p:sp>
      <p:sp>
        <p:nvSpPr>
          <p:cNvPr id="1146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8423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John Calvin replaces Zwingli (killed in rel war)</a:t>
            </a:r>
          </a:p>
          <a:p>
            <a:pPr eaLnBrk="1" hangingPunct="1">
              <a:defRPr/>
            </a:pPr>
            <a:r>
              <a:rPr lang="en-US" sz="2800" smtClean="0"/>
              <a:t>French, fled for safety to Switzerland</a:t>
            </a:r>
          </a:p>
          <a:p>
            <a:pPr eaLnBrk="1" hangingPunct="1">
              <a:defRPr/>
            </a:pPr>
            <a:r>
              <a:rPr lang="en-US" sz="2800" smtClean="0"/>
              <a:t>Espoused – predestination</a:t>
            </a:r>
          </a:p>
          <a:p>
            <a:pPr eaLnBrk="1" hangingPunct="1">
              <a:defRPr/>
            </a:pPr>
            <a:r>
              <a:rPr lang="en-US" sz="2800" smtClean="0"/>
              <a:t>1536 – began reforming Geneva, Switz.</a:t>
            </a:r>
          </a:p>
          <a:p>
            <a:pPr lvl="1" eaLnBrk="1" hangingPunct="1">
              <a:defRPr/>
            </a:pPr>
            <a:r>
              <a:rPr lang="en-US" sz="2400" smtClean="0"/>
              <a:t>Created a church govt of elect &amp; laity</a:t>
            </a:r>
          </a:p>
          <a:p>
            <a:pPr lvl="1" eaLnBrk="1" hangingPunct="1">
              <a:defRPr/>
            </a:pPr>
            <a:r>
              <a:rPr lang="en-US" sz="2400" smtClean="0"/>
              <a:t>Used consistory (moral police)</a:t>
            </a:r>
          </a:p>
          <a:p>
            <a:pPr eaLnBrk="1" hangingPunct="1">
              <a:defRPr/>
            </a:pPr>
            <a:r>
              <a:rPr lang="en-US" sz="2800" smtClean="0"/>
              <a:t>Sent missionaries thru Eur to convert Cath.</a:t>
            </a:r>
          </a:p>
          <a:p>
            <a:pPr eaLnBrk="1" hangingPunct="1">
              <a:defRPr/>
            </a:pPr>
            <a:r>
              <a:rPr lang="en-US" sz="2800" smtClean="0"/>
              <a:t>Ideas spread </a:t>
            </a:r>
            <a:r>
              <a:rPr lang="en-US" sz="2800" smtClean="0">
                <a:sym typeface="Wingdings" pitchFamily="2" charset="2"/>
              </a:rPr>
              <a:t> FR, Neth, Scot…</a:t>
            </a:r>
          </a:p>
          <a:p>
            <a:pPr eaLnBrk="1" hangingPunct="1">
              <a:defRPr/>
            </a:pPr>
            <a:r>
              <a:rPr lang="en-US" sz="2800" smtClean="0"/>
              <a:t>Mid 16</a:t>
            </a:r>
            <a:r>
              <a:rPr lang="en-US" sz="2800" baseline="30000" smtClean="0"/>
              <a:t>th</a:t>
            </a:r>
            <a:r>
              <a:rPr lang="en-US" sz="2800" smtClean="0"/>
              <a:t> C – Calvinism more pop than Lutheranism</a:t>
            </a:r>
          </a:p>
        </p:txBody>
      </p:sp>
      <p:pic>
        <p:nvPicPr>
          <p:cNvPr id="31748" name="Picture 5" descr="YoungerCalv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0"/>
            <a:ext cx="1922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Reformation in England</a:t>
            </a:r>
          </a:p>
        </p:txBody>
      </p:sp>
      <p:sp>
        <p:nvSpPr>
          <p:cNvPr id="1157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Political, not religious motives for reform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Henry VIII – King of England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Needs a male heir to carry 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the Tudor Dynasty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Married Catherine of Aragon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(Aunt of Charles V,HRE Emperor)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Have a daughter, Mary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No son, so Henry wants a divorce!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In the Catholic Church, you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need an annulment, granted by the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Church.  The Pope grants it for a King.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</p:txBody>
      </p:sp>
      <p:pic>
        <p:nvPicPr>
          <p:cNvPr id="32772" name="Picture 5" descr="BHC27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99238" y="2209800"/>
            <a:ext cx="23860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Reformation in England (cont)</a:t>
            </a:r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The Pope refused to grant the annulment, too political (King of Eng vs. HRE Emperor)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After a long argument, Henry decided to break from Catholic Church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Archbishop of Canterbury granted divorce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Act of Supremacy(1534) est Church of Eng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King control over doctrine, appointments, 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Dissolves Cath claims, sells land &amp; possessions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Remained close to Cath teachings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Henry &amp; his wives</a:t>
            </a:r>
          </a:p>
        </p:txBody>
      </p:sp>
      <p:sp>
        <p:nvSpPr>
          <p:cNvPr id="1177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828800"/>
            <a:ext cx="38100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Henry was desperate for a son.  So much so he married 6 times!!</a:t>
            </a:r>
          </a:p>
          <a:p>
            <a:pPr eaLnBrk="1" hangingPunct="1">
              <a:defRPr/>
            </a:pPr>
            <a:r>
              <a:rPr lang="en-US" sz="2800" smtClean="0"/>
              <a:t>The saying goes…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smtClean="0"/>
              <a:t>   Divorced, Beheaded,     	Died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sz="2800" smtClean="0"/>
              <a:t>	Divorced, Beheaded, 	Survived</a:t>
            </a:r>
          </a:p>
        </p:txBody>
      </p:sp>
      <p:pic>
        <p:nvPicPr>
          <p:cNvPr id="34820" name="Picture 5" descr="wiv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447800"/>
            <a:ext cx="48291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Church of England</a:t>
            </a:r>
          </a:p>
        </p:txBody>
      </p:sp>
      <p:sp>
        <p:nvSpPr>
          <p:cNvPr id="1187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613775" cy="4498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1547 – Henry died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His 9 year old son, Edward VI, took the throne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The Church of England- aka Anglican Church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Became more Protestant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Angering Catholics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1553 – Edward dies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His half-sister Mary (Catholic) takes throne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She wants to restore Catholicism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“Bloody Mary” has 300+ Prot burned as heretics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Increases tensions btw Cath &amp; Prot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Anabaptists</a:t>
            </a:r>
          </a:p>
        </p:txBody>
      </p:sp>
      <p:sp>
        <p:nvSpPr>
          <p:cNvPr id="1198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Separate selves from other Prot</a:t>
            </a:r>
          </a:p>
          <a:p>
            <a:pPr lvl="1" eaLnBrk="1" hangingPunct="1">
              <a:defRPr/>
            </a:pPr>
            <a:r>
              <a:rPr lang="en-US" smtClean="0"/>
              <a:t>Adult baptism</a:t>
            </a:r>
          </a:p>
          <a:p>
            <a:pPr lvl="1" eaLnBrk="1" hangingPunct="1">
              <a:defRPr/>
            </a:pPr>
            <a:r>
              <a:rPr lang="en-US" smtClean="0"/>
              <a:t>Dislike govt interference</a:t>
            </a:r>
          </a:p>
          <a:p>
            <a:pPr lvl="2" eaLnBrk="1" hangingPunct="1">
              <a:defRPr/>
            </a:pPr>
            <a:r>
              <a:rPr lang="en-US" smtClean="0"/>
              <a:t>Refuse political office, bear arms (pacifists), etc</a:t>
            </a:r>
          </a:p>
          <a:p>
            <a:pPr lvl="1" eaLnBrk="1" hangingPunct="1">
              <a:defRPr/>
            </a:pPr>
            <a:r>
              <a:rPr lang="en-US" smtClean="0"/>
              <a:t>See all people as equal</a:t>
            </a:r>
          </a:p>
          <a:p>
            <a:pPr eaLnBrk="1" hangingPunct="1">
              <a:defRPr/>
            </a:pPr>
            <a:r>
              <a:rPr lang="en-US" smtClean="0"/>
              <a:t>Viewed as extremely radical</a:t>
            </a:r>
          </a:p>
          <a:p>
            <a:pPr eaLnBrk="1" hangingPunct="1">
              <a:defRPr/>
            </a:pPr>
            <a:r>
              <a:rPr lang="en-US" smtClean="0"/>
              <a:t>Modern descendents	</a:t>
            </a:r>
          </a:p>
          <a:p>
            <a:pPr lvl="1" eaLnBrk="1" hangingPunct="1">
              <a:defRPr/>
            </a:pPr>
            <a:r>
              <a:rPr lang="en-US" smtClean="0"/>
              <a:t>Amish, Mennonites, German Baptists 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Catholic Reformation	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Protestantism spreading rapidly through Eur</a:t>
            </a:r>
          </a:p>
          <a:p>
            <a:pPr eaLnBrk="1" hangingPunct="1">
              <a:defRPr/>
            </a:pPr>
            <a:r>
              <a:rPr lang="en-US" smtClean="0"/>
              <a:t>Church sees need to reform</a:t>
            </a:r>
          </a:p>
          <a:p>
            <a:pPr eaLnBrk="1" hangingPunct="1">
              <a:defRPr/>
            </a:pPr>
            <a:r>
              <a:rPr lang="en-US" smtClean="0"/>
              <a:t>Pillars of Catholic Reformation</a:t>
            </a:r>
          </a:p>
          <a:p>
            <a:pPr lvl="1" eaLnBrk="1" hangingPunct="1">
              <a:defRPr/>
            </a:pPr>
            <a:r>
              <a:rPr lang="en-US" smtClean="0"/>
              <a:t>1.  Society of Jesus (Jesuits)</a:t>
            </a:r>
          </a:p>
          <a:p>
            <a:pPr lvl="2" eaLnBrk="1" hangingPunct="1">
              <a:defRPr/>
            </a:pPr>
            <a:r>
              <a:rPr lang="en-US" smtClean="0"/>
              <a:t>Ignatius of Loyola, began missions to restore Church</a:t>
            </a:r>
          </a:p>
          <a:p>
            <a:pPr lvl="1" eaLnBrk="1" hangingPunct="1">
              <a:defRPr/>
            </a:pPr>
            <a:r>
              <a:rPr lang="en-US" smtClean="0"/>
              <a:t>2.  Reform of Papacy – started by Pope Paul III</a:t>
            </a:r>
          </a:p>
          <a:p>
            <a:pPr lvl="1" eaLnBrk="1" hangingPunct="1">
              <a:defRPr/>
            </a:pPr>
            <a:r>
              <a:rPr lang="en-US" smtClean="0"/>
              <a:t>3. Council of Trent – met off &amp; on for 18 years</a:t>
            </a:r>
          </a:p>
          <a:p>
            <a:pPr lvl="2" eaLnBrk="1" hangingPunct="1">
              <a:defRPr/>
            </a:pPr>
            <a:r>
              <a:rPr lang="en-US" smtClean="0"/>
              <a:t>Reaffirmed traditional Cath beliefs </a:t>
            </a:r>
          </a:p>
          <a:p>
            <a:pPr lvl="3" eaLnBrk="1" hangingPunct="1">
              <a:defRPr/>
            </a:pPr>
            <a:r>
              <a:rPr lang="en-US" smtClean="0"/>
              <a:t>Incl the 7 sacraments &amp; faith and good works</a:t>
            </a:r>
          </a:p>
          <a:p>
            <a:pPr lvl="2" eaLnBrk="1" hangingPunct="1">
              <a:defRPr/>
            </a:pPr>
            <a:r>
              <a:rPr lang="en-US" smtClean="0"/>
              <a:t>Banned selling indulgences!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40750" cy="1143000"/>
          </a:xfrm>
        </p:spPr>
        <p:txBody>
          <a:bodyPr/>
          <a:lstStyle/>
          <a:p>
            <a:r>
              <a:rPr lang="en-US" sz="6000" dirty="0" smtClean="0">
                <a:latin typeface="Calligraph421 BT" pitchFamily="66" charset="0"/>
              </a:rPr>
              <a:t>Christian Humanism</a:t>
            </a:r>
            <a:endParaRPr lang="en-US" sz="6000" dirty="0"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40750" cy="4498975"/>
          </a:xfrm>
        </p:spPr>
        <p:txBody>
          <a:bodyPr/>
          <a:lstStyle/>
          <a:p>
            <a:r>
              <a:rPr lang="en-US" sz="2800" dirty="0" smtClean="0">
                <a:latin typeface="Calligraph421 BT" pitchFamily="66" charset="0"/>
              </a:rPr>
              <a:t>Emphasis on early Church writings that provided answers on how to improve society and reform the Church</a:t>
            </a:r>
          </a:p>
          <a:p>
            <a:r>
              <a:rPr lang="en-US" sz="2800" dirty="0" smtClean="0">
                <a:latin typeface="Calligraph421 BT" pitchFamily="66" charset="0"/>
              </a:rPr>
              <a:t>Less emphasis on pagan works from ancient Greece and Rome </a:t>
            </a:r>
          </a:p>
          <a:p>
            <a:r>
              <a:rPr lang="en-US" sz="2800" dirty="0" smtClean="0">
                <a:latin typeface="Calligraph421 BT" pitchFamily="66" charset="0"/>
              </a:rPr>
              <a:t>Drew on Hebrew and Greek texts of the Bible and the writings of the Church Fathers.</a:t>
            </a:r>
          </a:p>
          <a:p>
            <a:r>
              <a:rPr lang="en-US" sz="2800" dirty="0" smtClean="0">
                <a:latin typeface="Calligraph421 BT" pitchFamily="66" charset="0"/>
              </a:rPr>
              <a:t>Emphasized education and power of human intellect to bring about institutional change and moral improvement.</a:t>
            </a:r>
          </a:p>
          <a:p>
            <a:r>
              <a:rPr lang="en-US" sz="2800" dirty="0" smtClean="0">
                <a:latin typeface="Calligraph421 BT" pitchFamily="66" charset="0"/>
              </a:rPr>
              <a:t>Writings led to criticism of the church thus leading to the Reformation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alligraph421 BT" pitchFamily="66" charset="0"/>
              </a:rPr>
              <a:t>Erasmus</a:t>
            </a:r>
            <a:endParaRPr lang="en-US" sz="6000" dirty="0"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562600" cy="44989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lligraph421 BT" pitchFamily="66" charset="0"/>
              </a:rPr>
              <a:t>Most famous and celebrated of all Christian humanists </a:t>
            </a:r>
          </a:p>
          <a:p>
            <a:r>
              <a:rPr lang="en-US" dirty="0" smtClean="0">
                <a:latin typeface="Calligraph421 BT" pitchFamily="66" charset="0"/>
              </a:rPr>
              <a:t>Master of the Greek language; one of Europe’s foremost authorities</a:t>
            </a:r>
          </a:p>
          <a:p>
            <a:r>
              <a:rPr lang="en-US" dirty="0" smtClean="0">
                <a:latin typeface="Calligraph421 BT" pitchFamily="66" charset="0"/>
              </a:rPr>
              <a:t>Made new translations of the Greek and Latin versions of the New Testament to create “purer” editions.</a:t>
            </a:r>
          </a:p>
          <a:p>
            <a:endParaRPr lang="en-US" dirty="0"/>
          </a:p>
        </p:txBody>
      </p:sp>
      <p:pic>
        <p:nvPicPr>
          <p:cNvPr id="2050" name="Picture 2" descr="http://renaissanceguy.files.wordpress.com/2009/02/erasm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524000"/>
            <a:ext cx="3333750" cy="471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 sz="5400" dirty="0" smtClean="0">
                <a:latin typeface="Calligraph421 BT" pitchFamily="66" charset="0"/>
              </a:rPr>
              <a:t>Calls to Reform the Church</a:t>
            </a:r>
            <a:endParaRPr lang="en-US" sz="5400" dirty="0">
              <a:latin typeface="Calligraph421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latin typeface="Calligraph421 BT" pitchFamily="66" charset="0"/>
              </a:rPr>
              <a:t>In Praise of Folly - </a:t>
            </a:r>
            <a:r>
              <a:rPr lang="en-US" dirty="0" smtClean="0">
                <a:latin typeface="Calligraph421 BT" pitchFamily="66" charset="0"/>
              </a:rPr>
              <a:t> </a:t>
            </a:r>
            <a:r>
              <a:rPr lang="en-US" i="1" dirty="0" smtClean="0">
                <a:latin typeface="Calligraph421 BT" pitchFamily="66" charset="0"/>
              </a:rPr>
              <a:t> </a:t>
            </a:r>
            <a:r>
              <a:rPr lang="en-US" dirty="0" smtClean="0">
                <a:latin typeface="Calligraph421 BT" pitchFamily="66" charset="0"/>
              </a:rPr>
              <a:t>by Erasmus</a:t>
            </a:r>
          </a:p>
          <a:p>
            <a:pPr lvl="1"/>
            <a:r>
              <a:rPr lang="en-US" dirty="0" smtClean="0">
                <a:latin typeface="Calligraph421 BT" pitchFamily="66" charset="0"/>
              </a:rPr>
              <a:t>Best-seller (only the Bible sold more by 1550)</a:t>
            </a:r>
          </a:p>
          <a:p>
            <a:pPr lvl="1"/>
            <a:r>
              <a:rPr lang="en-US" dirty="0" smtClean="0">
                <a:latin typeface="Calligraph421 BT" pitchFamily="66" charset="0"/>
              </a:rPr>
              <a:t>Erasmus was a devout Catholic who sought to reform the Church, not destroy it</a:t>
            </a:r>
          </a:p>
          <a:p>
            <a:pPr lvl="1"/>
            <a:r>
              <a:rPr lang="en-US" smtClean="0">
                <a:latin typeface="Calligraph421 BT" pitchFamily="66" charset="0"/>
              </a:rPr>
              <a:t>Criticized </a:t>
            </a:r>
            <a:r>
              <a:rPr lang="en-US" dirty="0" smtClean="0">
                <a:latin typeface="Calligraph421 BT" pitchFamily="66" charset="0"/>
              </a:rPr>
              <a:t>immorality and hypocrisy of Church leaders and the clergy</a:t>
            </a:r>
          </a:p>
          <a:p>
            <a:pPr lvl="1"/>
            <a:r>
              <a:rPr lang="en-US" dirty="0" smtClean="0">
                <a:latin typeface="Calligraph421 BT" pitchFamily="66" charset="0"/>
              </a:rPr>
              <a:t>The book inspired renewed calls for reform, and influenced Martin Luther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PROTESTANT REFORMATION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842375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Religious reforms dividing western Christianity</a:t>
            </a:r>
          </a:p>
          <a:p>
            <a:pPr eaLnBrk="1" hangingPunct="1">
              <a:defRPr/>
            </a:pPr>
            <a:r>
              <a:rPr lang="en-US" smtClean="0"/>
              <a:t>Roman Catholic Church criticized for abuse of power and corruption</a:t>
            </a:r>
          </a:p>
          <a:p>
            <a:pPr eaLnBrk="1" hangingPunct="1">
              <a:defRPr/>
            </a:pPr>
            <a:r>
              <a:rPr lang="en-US" smtClean="0"/>
              <a:t>Christian Humanists–wanted to reform Church</a:t>
            </a:r>
          </a:p>
          <a:p>
            <a:pPr lvl="1" eaLnBrk="1" hangingPunct="1">
              <a:defRPr/>
            </a:pPr>
            <a:r>
              <a:rPr lang="en-US" smtClean="0"/>
              <a:t>Believed through reason, and studying the classics one could become more pious(Christ-like)</a:t>
            </a:r>
          </a:p>
          <a:p>
            <a:pPr lvl="1" eaLnBrk="1" hangingPunct="1">
              <a:defRPr/>
            </a:pPr>
            <a:r>
              <a:rPr lang="en-US" smtClean="0"/>
              <a:t>Desiderius Erasmus–father of Christian Humanism</a:t>
            </a:r>
          </a:p>
          <a:p>
            <a:pPr lvl="2" eaLnBrk="1" hangingPunct="1">
              <a:defRPr/>
            </a:pPr>
            <a:r>
              <a:rPr lang="en-US" smtClean="0"/>
              <a:t>Suggested reforming from within the Church</a:t>
            </a:r>
          </a:p>
          <a:p>
            <a:pPr eaLnBrk="1" hangingPunct="1">
              <a:buFont typeface="Arial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reform?</a:t>
            </a:r>
          </a:p>
        </p:txBody>
      </p:sp>
      <p:sp>
        <p:nvSpPr>
          <p:cNvPr id="1095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Popes corrupted by power &amp; lose focus of spiritual leadership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People wanted to know how to save souls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Indulgences –a release of a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/>
              <a:t>   soul from purgatory for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/>
              <a:t>   monetary donation –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/>
              <a:t>		a HUGE abuse of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mtClean="0"/>
              <a:t>		Church power!</a:t>
            </a:r>
          </a:p>
        </p:txBody>
      </p:sp>
      <p:pic>
        <p:nvPicPr>
          <p:cNvPr id="26628" name="Picture 5" descr="indulgenc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276600"/>
            <a:ext cx="28067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      MARTIN LUTHER</a:t>
            </a:r>
          </a:p>
        </p:txBody>
      </p:sp>
      <p:sp>
        <p:nvSpPr>
          <p:cNvPr id="1105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German Priest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Saw problems in the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Church believed salvation gained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smtClean="0"/>
              <a:t>    from faith + good work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Luther thought faith alone gained salvation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Oct 31, 1517 – Posted 95 Theses on church door in Wittenburg, Ger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His criticisms of Church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1000s of copies distributed through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   Germany</a:t>
            </a:r>
          </a:p>
        </p:txBody>
      </p:sp>
      <p:pic>
        <p:nvPicPr>
          <p:cNvPr id="27652" name="Picture 5" descr="image?binaryId=83827&amp;rendTypeId=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0"/>
            <a:ext cx="2568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7" descr="95%20thes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648200"/>
            <a:ext cx="2209800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Reformation Begins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By 1521 Luther moving toward spilt from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Wanted Ger princes to overthrow Papal power in Germany &amp; </a:t>
            </a:r>
            <a:r>
              <a:rPr lang="en-US" sz="2800" dirty="0" err="1" smtClean="0"/>
              <a:t>est</a:t>
            </a:r>
            <a:r>
              <a:rPr lang="en-US" sz="2800" dirty="0" smtClean="0"/>
              <a:t> a German Church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By Jan 1521 – Luther excommunicated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Summoned by Imperial Diet of HRE to Worms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Called by Emperor Charles V,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wanted Luther to change his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ideas, Luther – “NO”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Edict of Worms issued, making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Luther an outlaw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Luther kept in hiding by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  his prince</a:t>
            </a:r>
          </a:p>
        </p:txBody>
      </p:sp>
      <p:pic>
        <p:nvPicPr>
          <p:cNvPr id="28676" name="Picture 5" descr="lutheratwor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419600"/>
            <a:ext cx="3429000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Lutheranism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Followers of Luther’s religious practices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Gained support of many German princes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1524, German peasants revolted &amp; hoped Luther would support them, because Luther needed the princes’ support, he did not help the peasants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Germany in turmoil – Catholic? Lutheran?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To achieve peace HRE Emperor Charles V accepted the Peace of Augsburg (allowed Ger princes to choose the faith of their region)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941</Words>
  <Application>Microsoft Office PowerPoint</Application>
  <PresentationFormat>On-screen Show (4:3)</PresentationFormat>
  <Paragraphs>152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Compass</vt:lpstr>
      <vt:lpstr>Reformation</vt:lpstr>
      <vt:lpstr>Christian Humanism</vt:lpstr>
      <vt:lpstr>Erasmus</vt:lpstr>
      <vt:lpstr>Calls to Reform the Church</vt:lpstr>
      <vt:lpstr>THE PROTESTANT REFORMATION</vt:lpstr>
      <vt:lpstr>Why reform?</vt:lpstr>
      <vt:lpstr>      MARTIN LUTHER</vt:lpstr>
      <vt:lpstr>The Reformation Begins</vt:lpstr>
      <vt:lpstr>Lutheranism</vt:lpstr>
      <vt:lpstr>Protestantism Spreads - Zwingli</vt:lpstr>
      <vt:lpstr>Protestantism Spreads - Calvin</vt:lpstr>
      <vt:lpstr>Reformation in England</vt:lpstr>
      <vt:lpstr>Reformation in England (cont)</vt:lpstr>
      <vt:lpstr>Henry &amp; his wives</vt:lpstr>
      <vt:lpstr>The Church of England</vt:lpstr>
      <vt:lpstr>The Anabaptists</vt:lpstr>
      <vt:lpstr>The Catholic Reformation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swalden</dc:creator>
  <cp:lastModifiedBy>swalden</cp:lastModifiedBy>
  <cp:revision>1</cp:revision>
  <dcterms:created xsi:type="dcterms:W3CDTF">2009-08-27T21:32:22Z</dcterms:created>
  <dcterms:modified xsi:type="dcterms:W3CDTF">2009-08-27T21:38:26Z</dcterms:modified>
</cp:coreProperties>
</file>